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84" r:id="rId9"/>
    <p:sldId id="281" r:id="rId10"/>
    <p:sldId id="275" r:id="rId11"/>
    <p:sldId id="289" r:id="rId12"/>
    <p:sldId id="272" r:id="rId13"/>
    <p:sldId id="292" r:id="rId14"/>
    <p:sldId id="282" r:id="rId15"/>
    <p:sldId id="283" r:id="rId16"/>
    <p:sldId id="290" r:id="rId17"/>
    <p:sldId id="265" r:id="rId18"/>
    <p:sldId id="264" r:id="rId19"/>
    <p:sldId id="291" r:id="rId20"/>
    <p:sldId id="288" r:id="rId21"/>
    <p:sldId id="286" r:id="rId22"/>
    <p:sldId id="293" r:id="rId23"/>
    <p:sldId id="271" r:id="rId24"/>
    <p:sldId id="294" r:id="rId25"/>
    <p:sldId id="285" r:id="rId26"/>
    <p:sldId id="279" r:id="rId27"/>
    <p:sldId id="280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5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9770" autoAdjust="0"/>
  </p:normalViewPr>
  <p:slideViewPr>
    <p:cSldViewPr>
      <p:cViewPr varScale="1">
        <p:scale>
          <a:sx n="145" d="100"/>
          <a:sy n="145" d="100"/>
        </p:scale>
        <p:origin x="2112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0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4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Количество семян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'Лист1 (2)'!$C$3</c:f>
              <c:strCache>
                <c:ptCount val="1"/>
                <c:pt idx="0">
                  <c:v>Количество семян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ru-RU" sz="2000">
                        <a:latin typeface="Times New Roman" pitchFamily="18" charset="0"/>
                        <a:cs typeface="Times New Roman" pitchFamily="18" charset="0"/>
                      </a:rPr>
                      <a:t>6</a:t>
                    </a:r>
                    <a:endParaRPr lang="en-US" sz="20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628-4558-B41F-95481B95C635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ru-RU" sz="2000">
                        <a:latin typeface="Times New Roman" pitchFamily="18" charset="0"/>
                        <a:cs typeface="Times New Roman" pitchFamily="18" charset="0"/>
                      </a:rPr>
                      <a:t>2</a:t>
                    </a:r>
                    <a:endParaRPr lang="en-US" sz="20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628-4558-B41F-95481B95C635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'Лист1 (2)'!$B$4:$B$5</c:f>
              <c:strCache>
                <c:ptCount val="2"/>
                <c:pt idx="0">
                  <c:v>к воде</c:v>
                </c:pt>
                <c:pt idx="1">
                  <c:v>от воды</c:v>
                </c:pt>
              </c:strCache>
            </c:strRef>
          </c:cat>
          <c:val>
            <c:numRef>
              <c:f>'Лист1 (2)'!$C$4:$C$5</c:f>
              <c:numCache>
                <c:formatCode>General</c:formatCode>
                <c:ptCount val="2"/>
                <c:pt idx="0">
                  <c:v>6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628-4558-B41F-95481B95C6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8545152"/>
        <c:axId val="128547072"/>
      </c:barChart>
      <c:catAx>
        <c:axId val="1285451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8547072"/>
        <c:crosses val="autoZero"/>
        <c:auto val="1"/>
        <c:lblAlgn val="ctr"/>
        <c:lblOffset val="100"/>
        <c:noMultiLvlLbl val="0"/>
      </c:catAx>
      <c:valAx>
        <c:axId val="12854707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2854515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4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Количество семян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Лист1!$C$3</c:f>
              <c:strCache>
                <c:ptCount val="1"/>
                <c:pt idx="0">
                  <c:v>Количество семян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ru-RU" sz="2000">
                        <a:latin typeface="Times New Roman" pitchFamily="18" charset="0"/>
                        <a:cs typeface="Times New Roman" pitchFamily="18" charset="0"/>
                      </a:rPr>
                      <a:t>1</a:t>
                    </a:r>
                    <a:endParaRPr lang="en-US" sz="20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F99-4485-9B5C-938CE49CE66E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ru-RU" sz="2000">
                        <a:latin typeface="Times New Roman" pitchFamily="18" charset="0"/>
                        <a:cs typeface="Times New Roman" pitchFamily="18" charset="0"/>
                      </a:rPr>
                      <a:t>3</a:t>
                    </a:r>
                    <a:endParaRPr lang="en-US" sz="20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F99-4485-9B5C-938CE49CE66E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Лист1!$B$4:$B$5</c:f>
              <c:strCache>
                <c:ptCount val="2"/>
                <c:pt idx="0">
                  <c:v>к воде</c:v>
                </c:pt>
                <c:pt idx="1">
                  <c:v>к эпину</c:v>
                </c:pt>
              </c:strCache>
            </c:strRef>
          </c:cat>
          <c:val>
            <c:numRef>
              <c:f>Лист1!$C$4:$C$5</c:f>
              <c:numCache>
                <c:formatCode>General</c:formatCode>
                <c:ptCount val="2"/>
                <c:pt idx="0">
                  <c:v>1</c:v>
                </c:pt>
                <c:pt idx="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F99-4485-9B5C-938CE49CE6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9950080"/>
        <c:axId val="129951616"/>
      </c:barChart>
      <c:catAx>
        <c:axId val="1299500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9951616"/>
        <c:crosses val="autoZero"/>
        <c:auto val="1"/>
        <c:lblAlgn val="ctr"/>
        <c:lblOffset val="100"/>
        <c:noMultiLvlLbl val="0"/>
      </c:catAx>
      <c:valAx>
        <c:axId val="12995161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299500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4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Количество семян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'Лист1 (3)'!$C$3</c:f>
              <c:strCache>
                <c:ptCount val="1"/>
                <c:pt idx="0">
                  <c:v>Количество семян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ru-RU" sz="2000">
                        <a:latin typeface="Times New Roman" pitchFamily="18" charset="0"/>
                        <a:cs typeface="Times New Roman" pitchFamily="18" charset="0"/>
                      </a:rPr>
                      <a:t>2</a:t>
                    </a:r>
                    <a:endParaRPr lang="en-US" sz="20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7F3-49FE-AEA3-444C33C8131C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ru-RU" sz="2000">
                        <a:latin typeface="Times New Roman" pitchFamily="18" charset="0"/>
                        <a:cs typeface="Times New Roman" pitchFamily="18" charset="0"/>
                      </a:rPr>
                      <a:t>2</a:t>
                    </a:r>
                    <a:endParaRPr lang="en-US" sz="20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7F3-49FE-AEA3-444C33C8131C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'Лист1 (3)'!$B$4:$B$5</c:f>
              <c:strCache>
                <c:ptCount val="2"/>
                <c:pt idx="0">
                  <c:v>к воде</c:v>
                </c:pt>
                <c:pt idx="1">
                  <c:v>к соли</c:v>
                </c:pt>
              </c:strCache>
            </c:strRef>
          </c:cat>
          <c:val>
            <c:numRef>
              <c:f>'Лист1 (3)'!$C$4:$C$5</c:f>
              <c:numCache>
                <c:formatCode>General</c:formatCode>
                <c:ptCount val="2"/>
                <c:pt idx="0">
                  <c:v>2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7F3-49FE-AEA3-444C33C813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9980672"/>
        <c:axId val="130002944"/>
      </c:barChart>
      <c:catAx>
        <c:axId val="1299806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30002944"/>
        <c:crosses val="autoZero"/>
        <c:auto val="1"/>
        <c:lblAlgn val="ctr"/>
        <c:lblOffset val="100"/>
        <c:noMultiLvlLbl val="0"/>
      </c:catAx>
      <c:valAx>
        <c:axId val="13000294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299806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4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Количество семян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'Лист1 (4)'!$C$3</c:f>
              <c:strCache>
                <c:ptCount val="1"/>
                <c:pt idx="0">
                  <c:v>Количество семян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ru-RU" sz="2000">
                        <a:latin typeface="Times New Roman" pitchFamily="18" charset="0"/>
                        <a:cs typeface="Times New Roman" pitchFamily="18" charset="0"/>
                      </a:rPr>
                      <a:t>2</a:t>
                    </a:r>
                    <a:endParaRPr lang="en-US" sz="20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0A9-457F-9C89-A19A0ADA150D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ru-RU" sz="2000">
                        <a:latin typeface="Times New Roman" pitchFamily="18" charset="0"/>
                        <a:cs typeface="Times New Roman" pitchFamily="18" charset="0"/>
                      </a:rPr>
                      <a:t>2</a:t>
                    </a:r>
                    <a:endParaRPr lang="en-US" sz="200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0A9-457F-9C89-A19A0ADA150D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'Лист1 (4)'!$B$4:$B$5</c:f>
              <c:strCache>
                <c:ptCount val="2"/>
                <c:pt idx="0">
                  <c:v>к воде</c:v>
                </c:pt>
                <c:pt idx="1">
                  <c:v>к удобрению</c:v>
                </c:pt>
              </c:strCache>
            </c:strRef>
          </c:cat>
          <c:val>
            <c:numRef>
              <c:f>'Лист1 (4)'!$C$4:$C$5</c:f>
              <c:numCache>
                <c:formatCode>General</c:formatCode>
                <c:ptCount val="2"/>
                <c:pt idx="0">
                  <c:v>2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0A9-457F-9C89-A19A0ADA15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0105728"/>
        <c:axId val="130107264"/>
      </c:barChart>
      <c:catAx>
        <c:axId val="1301057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30107264"/>
        <c:crosses val="autoZero"/>
        <c:auto val="1"/>
        <c:lblAlgn val="ctr"/>
        <c:lblOffset val="100"/>
        <c:noMultiLvlLbl val="0"/>
      </c:catAx>
      <c:valAx>
        <c:axId val="13010726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301057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0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Количество семян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'Лист1 (5)'!$B$4</c:f>
              <c:strCache>
                <c:ptCount val="1"/>
                <c:pt idx="0">
                  <c:v>Количество семян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</c:spPr>
            <c:extLst>
              <c:ext xmlns:c16="http://schemas.microsoft.com/office/drawing/2014/chart" uri="{C3380CC4-5D6E-409C-BE32-E72D297353CC}">
                <c16:uniqueId val="{00000000-6CB2-44E1-890D-37093AA68457}"/>
              </c:ext>
            </c:extLst>
          </c:dPt>
          <c:dPt>
            <c:idx val="2"/>
            <c:invertIfNegative val="0"/>
            <c:bubble3D val="0"/>
            <c:spPr>
              <a:solidFill>
                <a:srgbClr val="00B0F0"/>
              </a:solidFill>
            </c:spPr>
            <c:extLst>
              <c:ext xmlns:c16="http://schemas.microsoft.com/office/drawing/2014/chart" uri="{C3380CC4-5D6E-409C-BE32-E72D297353CC}">
                <c16:uniqueId val="{00000001-6CB2-44E1-890D-37093AA68457}"/>
              </c:ext>
            </c:extLst>
          </c:dPt>
          <c:dPt>
            <c:idx val="3"/>
            <c:invertIfNegative val="0"/>
            <c:bubble3D val="0"/>
            <c:spPr>
              <a:solidFill>
                <a:srgbClr val="00B0F0"/>
              </a:solidFill>
            </c:spPr>
            <c:extLst>
              <c:ext xmlns:c16="http://schemas.microsoft.com/office/drawing/2014/chart" uri="{C3380CC4-5D6E-409C-BE32-E72D297353CC}">
                <c16:uniqueId val="{00000002-6CB2-44E1-890D-37093AA68457}"/>
              </c:ext>
            </c:extLst>
          </c:dPt>
          <c:dPt>
            <c:idx val="4"/>
            <c:invertIfNegative val="0"/>
            <c:bubble3D val="0"/>
            <c:spPr>
              <a:solidFill>
                <a:srgbClr val="C00000"/>
              </a:solidFill>
            </c:spPr>
            <c:extLst>
              <c:ext xmlns:c16="http://schemas.microsoft.com/office/drawing/2014/chart" uri="{C3380CC4-5D6E-409C-BE32-E72D297353CC}">
                <c16:uniqueId val="{00000003-6CB2-44E1-890D-37093AA68457}"/>
              </c:ext>
            </c:extLst>
          </c:dPt>
          <c:dPt>
            <c:idx val="5"/>
            <c:invertIfNegative val="0"/>
            <c:bubble3D val="0"/>
            <c:spPr>
              <a:solidFill>
                <a:srgbClr val="C00000"/>
              </a:solidFill>
            </c:spPr>
            <c:extLst>
              <c:ext xmlns:c16="http://schemas.microsoft.com/office/drawing/2014/chart" uri="{C3380CC4-5D6E-409C-BE32-E72D297353CC}">
                <c16:uniqueId val="{00000004-6CB2-44E1-890D-37093AA68457}"/>
              </c:ext>
            </c:extLst>
          </c:dPt>
          <c:cat>
            <c:strRef>
              <c:f>'Лист1 (5)'!$C$3:$H$3</c:f>
              <c:strCache>
                <c:ptCount val="6"/>
                <c:pt idx="0">
                  <c:v>к воде</c:v>
                </c:pt>
                <c:pt idx="1">
                  <c:v>к соли</c:v>
                </c:pt>
                <c:pt idx="2">
                  <c:v>к воде</c:v>
                </c:pt>
                <c:pt idx="3">
                  <c:v>к удобрению</c:v>
                </c:pt>
                <c:pt idx="4">
                  <c:v>к воде</c:v>
                </c:pt>
                <c:pt idx="5">
                  <c:v>к эпину</c:v>
                </c:pt>
              </c:strCache>
            </c:strRef>
          </c:cat>
          <c:val>
            <c:numRef>
              <c:f>'Лист1 (5)'!$C$4:$H$4</c:f>
              <c:numCache>
                <c:formatCode>General</c:formatCode>
                <c:ptCount val="6"/>
                <c:pt idx="0">
                  <c:v>5</c:v>
                </c:pt>
                <c:pt idx="1">
                  <c:v>0</c:v>
                </c:pt>
                <c:pt idx="2">
                  <c:v>4</c:v>
                </c:pt>
                <c:pt idx="3">
                  <c:v>8</c:v>
                </c:pt>
                <c:pt idx="4">
                  <c:v>5</c:v>
                </c:pt>
                <c:pt idx="5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CB2-44E1-890D-37093AA684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0137472"/>
        <c:axId val="130143360"/>
      </c:barChart>
      <c:catAx>
        <c:axId val="1301374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30143360"/>
        <c:crosses val="autoZero"/>
        <c:auto val="1"/>
        <c:lblAlgn val="ctr"/>
        <c:lblOffset val="100"/>
        <c:noMultiLvlLbl val="0"/>
      </c:catAx>
      <c:valAx>
        <c:axId val="1301433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301374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746913580247059"/>
          <c:y val="7.01508165223622E-2"/>
          <c:w val="0.72993827160493863"/>
          <c:h val="0.6884930345210521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Лист1!$B$3</c:f>
              <c:strCache>
                <c:ptCount val="1"/>
                <c:pt idx="0">
                  <c:v>средняя длина корней (см)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869-44E3-B73D-3FE3B1F4F2FD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869-44E3-B73D-3FE3B1F4F2FD}"/>
                </c:ext>
              </c:extLst>
            </c:dLbl>
            <c:dLbl>
              <c:idx val="2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869-44E3-B73D-3FE3B1F4F2FD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Лист1!$C$2:$E$2</c:f>
              <c:strCache>
                <c:ptCount val="3"/>
                <c:pt idx="0">
                  <c:v>вода</c:v>
                </c:pt>
                <c:pt idx="1">
                  <c:v>соль</c:v>
                </c:pt>
                <c:pt idx="2">
                  <c:v>эпин</c:v>
                </c:pt>
              </c:strCache>
            </c:strRef>
          </c:cat>
          <c:val>
            <c:numRef>
              <c:f>Лист1!$C$3:$E$3</c:f>
              <c:numCache>
                <c:formatCode>General</c:formatCode>
                <c:ptCount val="3"/>
                <c:pt idx="0">
                  <c:v>3</c:v>
                </c:pt>
                <c:pt idx="1">
                  <c:v>2</c:v>
                </c:pt>
                <c:pt idx="2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869-44E3-B73D-3FE3B1F4F2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0032384"/>
        <c:axId val="130033920"/>
      </c:barChart>
      <c:catAx>
        <c:axId val="1300323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2400" baseline="0">
                <a:latin typeface="Times New Roman" pitchFamily="18" charset="0"/>
              </a:defRPr>
            </a:pPr>
            <a:endParaRPr lang="ru-RU"/>
          </a:p>
        </c:txPr>
        <c:crossAx val="130033920"/>
        <c:crosses val="autoZero"/>
        <c:auto val="1"/>
        <c:lblAlgn val="ctr"/>
        <c:lblOffset val="100"/>
        <c:noMultiLvlLbl val="0"/>
      </c:catAx>
      <c:valAx>
        <c:axId val="13003392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3003238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29678-B863-451D-A97D-D09ECED2AB4B}" type="datetimeFigureOut">
              <a:rPr lang="ru-RU"/>
              <a:pPr>
                <a:defRPr/>
              </a:pPr>
              <a:t>16.12.2025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DD3EF-E960-4C97-8D30-53ED81F988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E1C185-3E8B-4D3E-B715-E431A00D285C}" type="datetimeFigureOut">
              <a:rPr lang="ru-RU"/>
              <a:pPr>
                <a:defRPr/>
              </a:pPr>
              <a:t>16.12.2025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83B03-3240-4076-B553-DABC09FBCE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02E80D-ACD2-4E2C-9DA9-3A51D62F99E4}" type="datetimeFigureOut">
              <a:rPr lang="ru-RU"/>
              <a:pPr>
                <a:defRPr/>
              </a:pPr>
              <a:t>16.12.2025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CC3E30-C5F9-4FA2-B5F7-C7FA8BFD90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50E29-5189-4C65-8D39-C862395F3B58}" type="datetimeFigureOut">
              <a:rPr lang="ru-RU"/>
              <a:pPr>
                <a:defRPr/>
              </a:pPr>
              <a:t>16.12.2025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677D6-809F-4F91-BFD0-D0E418ECF5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17605-9177-439F-9E41-72618D51DA80}" type="datetimeFigureOut">
              <a:rPr lang="ru-RU"/>
              <a:pPr>
                <a:defRPr/>
              </a:pPr>
              <a:t>16.12.2025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3D4E5-EC87-49ED-8F84-AAFB1A55D6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019CAD-3DEA-421F-B4C5-9C3CAECF28F5}" type="datetimeFigureOut">
              <a:rPr lang="ru-RU"/>
              <a:pPr>
                <a:defRPr/>
              </a:pPr>
              <a:t>16.12.2025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9DBD5-94EA-403C-8028-58607354AE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0162B-C26A-48E5-BC30-7F6FBF482E75}" type="datetimeFigureOut">
              <a:rPr lang="ru-RU"/>
              <a:pPr>
                <a:defRPr/>
              </a:pPr>
              <a:t>16.12.2025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5C6B7-A56A-49C5-92D5-E938054B7B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3F93C-C3A7-4ADC-9DBB-487C44BB73FF}" type="datetimeFigureOut">
              <a:rPr lang="ru-RU"/>
              <a:pPr>
                <a:defRPr/>
              </a:pPr>
              <a:t>16.12.2025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24785-B060-4874-8EAB-848E6D9D5B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C10AE-3E1C-43B6-A51B-473C0D734D4A}" type="datetimeFigureOut">
              <a:rPr lang="ru-RU"/>
              <a:pPr>
                <a:defRPr/>
              </a:pPr>
              <a:t>16.12.2025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D53AF5-9F0A-46B5-8F9B-C1D7E38B75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0A4E1-64EF-460A-B087-C161C33A7FD3}" type="datetimeFigureOut">
              <a:rPr lang="ru-RU"/>
              <a:pPr>
                <a:defRPr/>
              </a:pPr>
              <a:t>16.12.2025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76BAF-6796-4143-A085-63CCFEC9B2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1E61D-E13C-40CB-9D5D-9629DE8E0A1E}" type="datetimeFigureOut">
              <a:rPr lang="ru-RU"/>
              <a:pPr>
                <a:defRPr/>
              </a:pPr>
              <a:t>16.12.2025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29456-8E83-4784-963B-BD53D55757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C9C32E2-7ABD-4F3B-A365-8DA61C529D8F}" type="datetimeFigureOut">
              <a:rPr lang="ru-RU"/>
              <a:pPr>
                <a:defRPr/>
              </a:pPr>
              <a:t>16.12.2025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1204D4A-479F-4A92-817D-CA7969920B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Изучение движения корней гороха под воздействием внешних факторов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Работу выполнила:</a:t>
            </a:r>
          </a:p>
          <a:p>
            <a:pPr eaLnBrk="1" hangingPunct="1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ru-RU" sz="1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ученица  6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класса </a:t>
            </a:r>
          </a:p>
          <a:p>
            <a:pPr algn="l" eaLnBrk="1" hangingPunct="1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…………….</a:t>
            </a:r>
          </a:p>
          <a:p>
            <a:pPr algn="l" eaLnBrk="1" hangingPunct="1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Руководитель: </a:t>
            </a:r>
          </a:p>
          <a:p>
            <a:pPr algn="l" eaLnBrk="1" hangingPunct="1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Рычкова Елена Анатольевна</a:t>
            </a:r>
          </a:p>
        </p:txBody>
      </p:sp>
      <p:sp>
        <p:nvSpPr>
          <p:cNvPr id="13315" name="Rectangle 1"/>
          <p:cNvSpPr>
            <a:spLocks noChangeArrowheads="1"/>
          </p:cNvSpPr>
          <p:nvPr/>
        </p:nvSpPr>
        <p:spPr bwMode="auto">
          <a:xfrm>
            <a:off x="285750" y="146050"/>
            <a:ext cx="8643938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казенное общеобразовательное учреждение средняя общеобразовательная школа с углубленным изучением отдельных предметов</a:t>
            </a:r>
          </a:p>
          <a:p>
            <a:pPr algn="ctr" eaLnBrk="0" hangingPunct="0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им. В.И. Десяткова г. Белая Холуница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7858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Методика проведения опыта</a:t>
            </a:r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xfrm>
            <a:off x="468313" y="1557338"/>
            <a:ext cx="8229600" cy="45259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440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2531" name="Рисунок 3" descr="Удивительные опыты с растениями] Батурицкая, Н.В.; Фенчук, Т.Д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928670"/>
            <a:ext cx="3962398" cy="5701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7858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Методика проведения опыта</a:t>
            </a:r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xfrm>
            <a:off x="468313" y="1557338"/>
            <a:ext cx="8229600" cy="45259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2532" name="Рисунок 4" descr="https://sun9-39.userapi.com/impg/DZ8DwB1iMR1d2jOvWLrZOLYjlmTFVURHbxEsjQ/zBTCGOUk70s.jpg?size=2560x2560&amp;quality=95&amp;sign=2315ebf59263ad8c1ff65268b01f6fc3&amp;type=album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142984"/>
            <a:ext cx="2584450" cy="258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Рисунок 6" descr="https://sun9-59.userapi.com/impg/-Ymy3Wa9Pq-R1grB0x4Pm30G-xUzudReaHjwQA/qNO2-vxhMqE.jpg?size=2560x2560&amp;quality=95&amp;sign=8f25503e35823d0ad4f8cc5e16d0a11a&amp;type=album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64" y="1142984"/>
            <a:ext cx="2736850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Рисунок 7" descr="C:\Users\user\Desktop\ИССЛЕДОВАТЕЛЬСКИЕ РАБОТЫ\ТРОПИЗМЫ\ФОТО\Исследовательская работа 6 класс\20240109_19314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1142984"/>
            <a:ext cx="2655887" cy="256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5" name="TextBox 8"/>
          <p:cNvSpPr txBox="1">
            <a:spLocks noChangeArrowheads="1"/>
          </p:cNvSpPr>
          <p:nvPr/>
        </p:nvSpPr>
        <p:spPr bwMode="auto">
          <a:xfrm>
            <a:off x="1285852" y="3929066"/>
            <a:ext cx="3571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22536" name="TextBox 9"/>
          <p:cNvSpPr txBox="1">
            <a:spLocks noChangeArrowheads="1"/>
          </p:cNvSpPr>
          <p:nvPr/>
        </p:nvSpPr>
        <p:spPr bwMode="auto">
          <a:xfrm>
            <a:off x="4214810" y="3929066"/>
            <a:ext cx="35718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22537" name="TextBox 10"/>
          <p:cNvSpPr txBox="1">
            <a:spLocks noChangeArrowheads="1"/>
          </p:cNvSpPr>
          <p:nvPr/>
        </p:nvSpPr>
        <p:spPr bwMode="auto">
          <a:xfrm>
            <a:off x="7143768" y="3929066"/>
            <a:ext cx="35718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Для проведения опытов нам понадобились: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643063"/>
            <a:ext cx="6346825" cy="4829175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проросшие семена гороха;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чаши Петри с крышками,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пластилин,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вода,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комплексное удобрение;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препарат «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Эпин-экстра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(с действующим веществом –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24-эпибрассинолид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(растительный гормон);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соль;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фотоаппарат</a:t>
            </a:r>
            <a:endParaRPr lang="ru-RU" dirty="0"/>
          </a:p>
        </p:txBody>
      </p:sp>
      <p:pic>
        <p:nvPicPr>
          <p:cNvPr id="24579" name="Picture 2" descr="https://sun9-45.userapi.com/impg/8oPXdDGaFEOVYcDNwn035Z1-d7nz2jAVot5GGA/JCRq71Ir_Sc.jpg?size=2560x2560&amp;quality=95&amp;sign=b5a6519ee732ed09a72c8b155e46699b&amp;type=album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7275" y="1500188"/>
            <a:ext cx="4276725" cy="468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z="3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Содержимое 5" descr="20240109_193201"/>
          <p:cNvPicPr>
            <a:picLocks noGrp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1500174"/>
            <a:ext cx="4286248" cy="4143404"/>
          </a:xfrm>
        </p:spPr>
      </p:pic>
      <p:sp>
        <p:nvSpPr>
          <p:cNvPr id="14" name="Содержимое 13"/>
          <p:cNvSpPr>
            <a:spLocks noGrp="1"/>
          </p:cNvSpPr>
          <p:nvPr>
            <p:ph sz="half" idx="2"/>
          </p:nvPr>
        </p:nvSpPr>
        <p:spPr>
          <a:xfrm>
            <a:off x="5572132" y="1500174"/>
            <a:ext cx="3114668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1.вода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2.без воды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соль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4.удобрение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5.эпин</a:t>
            </a:r>
            <a:endParaRPr lang="ru-RU" dirty="0"/>
          </a:p>
        </p:txBody>
      </p:sp>
      <p:sp>
        <p:nvSpPr>
          <p:cNvPr id="25607" name="TextBox 10"/>
          <p:cNvSpPr txBox="1">
            <a:spLocks noChangeArrowheads="1"/>
          </p:cNvSpPr>
          <p:nvPr/>
        </p:nvSpPr>
        <p:spPr bwMode="auto">
          <a:xfrm>
            <a:off x="1000100" y="214290"/>
            <a:ext cx="778674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Начало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опыта 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(половина с водой и вторым веществом)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611188" y="765175"/>
            <a:ext cx="8229600" cy="431800"/>
          </a:xfrm>
        </p:spPr>
        <p:txBody>
          <a:bodyPr/>
          <a:lstStyle/>
          <a:p>
            <a:pPr algn="l" eaLnBrk="1" hangingPunct="1"/>
            <a:r>
              <a:rPr lang="ru-RU" sz="3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Содержимое 5" descr="20240109_193201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4313" y="714375"/>
            <a:ext cx="2879725" cy="2808288"/>
          </a:xfrm>
        </p:spPr>
      </p:pic>
      <p:pic>
        <p:nvPicPr>
          <p:cNvPr id="25603" name="Рисунок 6" descr="20240109_19355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25" y="714375"/>
            <a:ext cx="2857500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Рисунок 7" descr="20240114_12301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0938" y="785813"/>
            <a:ext cx="2913062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Рисунок 8" descr="20240114_12302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5" y="3714750"/>
            <a:ext cx="3302000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Рисунок 9" descr="20240109_19482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75" y="3714750"/>
            <a:ext cx="3240088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7" name="TextBox 10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Начало опыта: 1вода,2 без воды,3 соль, 4удобрение, 5эпин</a:t>
            </a:r>
          </a:p>
        </p:txBody>
      </p:sp>
      <p:sp>
        <p:nvSpPr>
          <p:cNvPr id="25608" name="TextBox 11"/>
          <p:cNvSpPr txBox="1">
            <a:spLocks noChangeArrowheads="1"/>
          </p:cNvSpPr>
          <p:nvPr/>
        </p:nvSpPr>
        <p:spPr bwMode="auto">
          <a:xfrm>
            <a:off x="285750" y="785813"/>
            <a:ext cx="428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25609" name="TextBox 13"/>
          <p:cNvSpPr txBox="1">
            <a:spLocks noChangeArrowheads="1"/>
          </p:cNvSpPr>
          <p:nvPr/>
        </p:nvSpPr>
        <p:spPr bwMode="auto">
          <a:xfrm>
            <a:off x="3357563" y="785813"/>
            <a:ext cx="428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2</a:t>
            </a:r>
          </a:p>
        </p:txBody>
      </p:sp>
      <p:sp>
        <p:nvSpPr>
          <p:cNvPr id="25610" name="TextBox 14"/>
          <p:cNvSpPr txBox="1">
            <a:spLocks noChangeArrowheads="1"/>
          </p:cNvSpPr>
          <p:nvPr/>
        </p:nvSpPr>
        <p:spPr bwMode="auto">
          <a:xfrm>
            <a:off x="6429375" y="785813"/>
            <a:ext cx="428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3</a:t>
            </a:r>
          </a:p>
        </p:txBody>
      </p:sp>
      <p:sp>
        <p:nvSpPr>
          <p:cNvPr id="25611" name="TextBox 15"/>
          <p:cNvSpPr txBox="1">
            <a:spLocks noChangeArrowheads="1"/>
          </p:cNvSpPr>
          <p:nvPr/>
        </p:nvSpPr>
        <p:spPr bwMode="auto">
          <a:xfrm>
            <a:off x="857250" y="3786188"/>
            <a:ext cx="428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4</a:t>
            </a:r>
          </a:p>
        </p:txBody>
      </p:sp>
      <p:sp>
        <p:nvSpPr>
          <p:cNvPr id="25612" name="TextBox 16"/>
          <p:cNvSpPr txBox="1">
            <a:spLocks noChangeArrowheads="1"/>
          </p:cNvSpPr>
          <p:nvPr/>
        </p:nvSpPr>
        <p:spPr bwMode="auto">
          <a:xfrm>
            <a:off x="5357813" y="3786188"/>
            <a:ext cx="428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650" y="333375"/>
            <a:ext cx="8229600" cy="9175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0" y="1071563"/>
          <a:ext cx="9144000" cy="57864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0274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День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чаша Петри, наполненная водой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чаша Петри</a:t>
                      </a: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с пустой половиной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чаша Петри, наполненная водой и соленой водой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чаша Петри, наполненная водой и удобрением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чаша Петри, напененная водой и «Эпин-экстра»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29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09.01.2024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заложен опыт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заложен опыт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заложен опыт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заложен опыт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заложен опыт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29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10.01.2024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изменений нет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изменений нет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изменений нет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изменений нет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изменений нет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843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11.01.2024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2 корешка начали поворачиваться к воде,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2 корешка – без изменений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 корешка начали поворачиваться к воде,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 корешка – без изменений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изменений нет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изменений нет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 корешок повернулся к Эпину,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3 - без изменений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274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12.01.2024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 корешка повернулись к воде, 1 – без изменений;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 корешка повернулись к воде, 1 – без изменений;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 корешка повернулись к обычной воде;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 – без изменений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 корешка повернулись к воде,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 – к удобрению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 корешка повернулись к Эпину,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 корешок – к воде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12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13.01.2024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 корешка повернулись к воде, 1 – без изменений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 корешка повернулись к воде, 1 – без изменений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 корешка повернулись к обычной воде;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 корешка погибли (появилась плесень)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 корешка повернулись к воде,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 – к удобрению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3 корешка повернулись к </a:t>
                      </a: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Эпину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,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 корешок – к воде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6677" name="Rectangle 1"/>
          <p:cNvSpPr>
            <a:spLocks noChangeArrowheads="1"/>
          </p:cNvSpPr>
          <p:nvPr/>
        </p:nvSpPr>
        <p:spPr bwMode="auto">
          <a:xfrm>
            <a:off x="0" y="-109538"/>
            <a:ext cx="9144000" cy="1200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60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Результаты наблюдений за движения корней гороха под воздействием  внешних факторов</a:t>
            </a:r>
            <a:endParaRPr lang="ru-RU" sz="3600">
              <a:solidFill>
                <a:srgbClr val="C00000"/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002588" cy="5492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Результаты опыта_1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Содержимое 8" descr="20240114_122348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19" y="571500"/>
            <a:ext cx="3241705" cy="2928938"/>
          </a:xfrm>
        </p:spPr>
      </p:pic>
      <p:pic>
        <p:nvPicPr>
          <p:cNvPr id="27651" name="Рисунок 12" descr="20240114_12260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571876"/>
            <a:ext cx="3311525" cy="314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Диаграмма 6"/>
          <p:cNvGraphicFramePr/>
          <p:nvPr/>
        </p:nvGraphicFramePr>
        <p:xfrm>
          <a:off x="3857620" y="1071546"/>
          <a:ext cx="5000660" cy="3214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Результаты опыта_1</a:t>
            </a:r>
            <a:endParaRPr lang="ru-RU" sz="4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Рисунок 4" descr="20240114_12191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214422"/>
            <a:ext cx="3594100" cy="337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Диаграмма 5"/>
          <p:cNvGraphicFramePr/>
          <p:nvPr/>
        </p:nvGraphicFramePr>
        <p:xfrm>
          <a:off x="4071934" y="1357298"/>
          <a:ext cx="4857752" cy="3000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002588" cy="5492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Результаты опыта_1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2" name="Рисунок 5" descr="20240118_20514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214422"/>
            <a:ext cx="3214687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Диаграмма 7"/>
          <p:cNvGraphicFramePr/>
          <p:nvPr/>
        </p:nvGraphicFramePr>
        <p:xfrm>
          <a:off x="3714744" y="1214422"/>
          <a:ext cx="5000660" cy="3214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Результаты опыта_1</a:t>
            </a:r>
            <a:endParaRPr lang="ru-RU" sz="4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5" name="Рисунок 5" descr="20240118_20514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643050"/>
            <a:ext cx="3432175" cy="331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Диаграмма 6"/>
          <p:cNvGraphicFramePr/>
          <p:nvPr/>
        </p:nvGraphicFramePr>
        <p:xfrm>
          <a:off x="3786182" y="1643050"/>
          <a:ext cx="5072098" cy="33575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428625" y="1643063"/>
            <a:ext cx="8229600" cy="4525962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изучить влияние внешних факторов на направление движения корней растений</a:t>
            </a: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836613"/>
          </a:xfrm>
        </p:spPr>
        <p:txBody>
          <a:bodyPr/>
          <a:lstStyle/>
          <a:p>
            <a:r>
              <a:rPr lang="ru-RU" smtClean="0">
                <a:solidFill>
                  <a:srgbClr val="E73527"/>
                </a:solidFill>
                <a:latin typeface="Arial" charset="0"/>
              </a:rPr>
              <a:t>Начало опыта_2</a:t>
            </a:r>
          </a:p>
        </p:txBody>
      </p:sp>
      <p:sp>
        <p:nvSpPr>
          <p:cNvPr id="29698" name="Rectangle 3"/>
          <p:cNvSpPr>
            <a:spLocks noGrp="1"/>
          </p:cNvSpPr>
          <p:nvPr>
            <p:ph type="body" idx="1"/>
          </p:nvPr>
        </p:nvSpPr>
        <p:spPr>
          <a:xfrm>
            <a:off x="179388" y="765175"/>
            <a:ext cx="8785225" cy="4032250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sz="2000" b="1" smtClean="0">
              <a:latin typeface="Arial" charset="0"/>
            </a:endParaRPr>
          </a:p>
          <a:p>
            <a:pPr>
              <a:buFont typeface="Arial" charset="0"/>
              <a:buNone/>
            </a:pPr>
            <a:r>
              <a:rPr lang="ru-RU" sz="2000" b="1" smtClean="0">
                <a:latin typeface="Arial" charset="0"/>
              </a:rPr>
              <a:t>Соленая вода-3 чаши    Удобрение – 3 чаши       Эпин – 3 чаши                                </a:t>
            </a:r>
          </a:p>
          <a:p>
            <a:pPr>
              <a:buFont typeface="Arial" charset="0"/>
              <a:buNone/>
            </a:pPr>
            <a:r>
              <a:rPr lang="ru-RU" sz="2000" b="1" smtClean="0">
                <a:latin typeface="Arial" charset="0"/>
              </a:rPr>
              <a:t>							</a:t>
            </a:r>
          </a:p>
        </p:txBody>
      </p:sp>
      <p:pic>
        <p:nvPicPr>
          <p:cNvPr id="29699" name="Рисунок 1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773238"/>
            <a:ext cx="2663825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Рисунок 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2138" y="1773238"/>
            <a:ext cx="2663825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Рисунок 1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1863" y="1773238"/>
            <a:ext cx="2735262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2162"/>
          </a:xfrm>
        </p:spPr>
        <p:txBody>
          <a:bodyPr/>
          <a:lstStyle/>
          <a:p>
            <a:pPr eaLnBrk="1" hangingPunct="1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Результаты наблюдений за движения корней гороха под воздействием  внешних факторов (2 опыт)</a:t>
            </a:r>
            <a:endParaRPr 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928670"/>
          <a:ext cx="9144000" cy="5929329"/>
        </p:xfrm>
        <a:graphic>
          <a:graphicData uri="http://schemas.openxmlformats.org/drawingml/2006/table">
            <a:tbl>
              <a:tblPr/>
              <a:tblGrid>
                <a:gridCol w="228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803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День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чаша Петри, наполненная водой и соленой водой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чаша Петри, наполненная водой и удобрением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чаша Петри, напененная водой и «Эпин-экстра»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3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13.02.2023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заложен опыт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заложен опыт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заложен опыт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45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14.02.2024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изменений нет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изменений нет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изменений нет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90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15.02.2024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 корешка повернулись к обычной воде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 корешок повернулся к удобрению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 корешка повернулись к Эпину</a:t>
                      </a:r>
                      <a:endParaRPr kumimoji="0" lang="ru-RU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7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16.02.2024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5 корешков повернулись к обычной воде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7 корешков повернулись к удобрению</a:t>
                      </a:r>
                      <a:endParaRPr kumimoji="0" lang="ru-RU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7 корешков повернулись к Эпину</a:t>
                      </a:r>
                      <a:endParaRPr kumimoji="0" lang="ru-RU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010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17.02.2024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5 корешков повернулись к обычной воде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7 корешков – не развиваются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8 корешков повернулись к удобрению</a:t>
                      </a:r>
                      <a:endParaRPr kumimoji="0" lang="ru-RU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7 корешков повернулись к </a:t>
                      </a:r>
                      <a:r>
                        <a:rPr kumimoji="0" lang="ru-RU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Эпину</a:t>
                      </a:r>
                      <a:endParaRPr kumimoji="0" lang="ru-RU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Результаты наблюдений за движения корней гороха под воздействием  внешних факторов_2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357298"/>
          <a:ext cx="9144000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Средняя длина корней гороха (см)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Развитие корневых волосков на корнях гороха (рядом с </a:t>
            </a:r>
            <a:r>
              <a:rPr lang="ru-RU" sz="36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эпином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Рисунок 8" descr="https://sun9-36.userapi.com/impg/oRvbjo9BlbENdmEd6CsYsDlWX3KWGNwllBoTBg/49PVcADkTCY.jpg?size=2560x2560&amp;quality=95&amp;sign=036687bb1097999ea61e04fff94f4f55&amp;type=album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8794" y="1357298"/>
            <a:ext cx="5214974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96925"/>
          </a:xfrm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</a:p>
        </p:txBody>
      </p:sp>
      <p:sp>
        <p:nvSpPr>
          <p:cNvPr id="33794" name="Содержимое 2"/>
          <p:cNvSpPr>
            <a:spLocks noGrp="1"/>
          </p:cNvSpPr>
          <p:nvPr>
            <p:ph idx="1"/>
          </p:nvPr>
        </p:nvSpPr>
        <p:spPr>
          <a:xfrm>
            <a:off x="500034" y="857232"/>
            <a:ext cx="8229600" cy="471328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Для развития корней растений необходима вода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Корни обладают положительным гидротропизмом и хемотропизмом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эпин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удобрения) 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Концентрированный раствор соли вызывает отрицательный хемотропизм либо гибель корней растений 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Растительный гормон ускоряет рост и развитие корней растений.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buFont typeface="Arial" charset="0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796925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Наша гипотеза подтвердилась</a:t>
            </a:r>
          </a:p>
        </p:txBody>
      </p:sp>
      <p:sp>
        <p:nvSpPr>
          <p:cNvPr id="34818" name="Содержимое 2"/>
          <p:cNvSpPr>
            <a:spLocks noGrp="1"/>
          </p:cNvSpPr>
          <p:nvPr>
            <p:ph idx="1"/>
          </p:nvPr>
        </p:nvSpPr>
        <p:spPr>
          <a:xfrm>
            <a:off x="457200" y="1412875"/>
            <a:ext cx="8229600" cy="471328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  корни растений растут по направлению к воде и нужным ему химическим веществам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Содержимое 2"/>
          <p:cNvSpPr>
            <a:spLocks noGrp="1"/>
          </p:cNvSpPr>
          <p:nvPr>
            <p:ph idx="1"/>
          </p:nvPr>
        </p:nvSpPr>
        <p:spPr>
          <a:xfrm>
            <a:off x="500063" y="214313"/>
            <a:ext cx="8229600" cy="4525962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endParaRPr lang="ru-RU" sz="600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ru-RU" sz="60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4697413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Изучить литературу о клеточном строении корня и механизме его роста;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Изучить литературу о тропизмах растения;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Изучить движения корней гороха под воздействием внешних факторов: воды, удобрений, соленой воды, растительного гормона (24-эпибрассинолид);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Сделать выводы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642938"/>
            <a:ext cx="8229600" cy="785812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Объект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исследования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корни гороха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50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9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Предмет исследования</a:t>
            </a:r>
            <a:r>
              <a:rPr lang="ru-RU" sz="3900" dirty="0" smtClean="0">
                <a:solidFill>
                  <a:srgbClr val="C00000"/>
                </a:solidFill>
              </a:rPr>
              <a:t>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влияние внешних факторов (вода и химические вещества) на движение корней растений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9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Методы исследования </a:t>
            </a:r>
            <a:endParaRPr lang="ru-RU" sz="39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сбор информации;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наблюдение;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эксперимент; </a:t>
            </a:r>
            <a:endParaRPr lang="ru-RU" sz="3500" dirty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анализ полученных данных</a:t>
            </a:r>
            <a:endParaRPr lang="ru-RU" sz="36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Гипотеза </a:t>
            </a:r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4600" smtClean="0">
                <a:latin typeface="Times New Roman" pitchFamily="18" charset="0"/>
                <a:cs typeface="Times New Roman" pitchFamily="18" charset="0"/>
              </a:rPr>
              <a:t>корни растений растут по направлению к воде и нужным ему химическим веществам</a:t>
            </a:r>
            <a:endParaRPr lang="ru-RU" sz="44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457200" y="1000125"/>
            <a:ext cx="8686800" cy="1143000"/>
          </a:xfrm>
        </p:spPr>
        <p:txBody>
          <a:bodyPr/>
          <a:lstStyle/>
          <a:p>
            <a:pPr algn="l" eaLnBrk="1" hangingPunct="1"/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Корень- 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это</a:t>
            </a:r>
            <a:r>
              <a:rPr lang="ru-RU" sz="32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подземный орган растения</a:t>
            </a:r>
            <a:br>
              <a:rPr lang="ru-RU" sz="3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u="sng" smtClean="0">
                <a:latin typeface="Times New Roman" pitchFamily="18" charset="0"/>
                <a:cs typeface="Times New Roman" pitchFamily="18" charset="0"/>
              </a:rPr>
              <a:t>Функции:  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- закрепление в почве </a:t>
            </a:r>
            <a:br>
              <a:rPr lang="ru-RU" sz="3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- получение воды и питательных веществ </a:t>
            </a:r>
            <a:br>
              <a:rPr lang="ru-RU" sz="3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- запас веществ </a:t>
            </a:r>
            <a:br>
              <a:rPr lang="ru-RU" sz="3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endParaRPr lang="ru-RU" sz="24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4" name="AutoShape 2" descr="Более 623 600 работ на тему «корень»: стоковые фото, картинки и изображения  royalty-free - iStoc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35" name="AutoShape 4" descr="Более 623 600 работ на тему «корень»: стоковые фото, картинки и изображения  royalty-free - iStoc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36" name="AutoShape 6" descr="Более 623 600 работ на тему «корень»: стоковые фото, картинки и изображения  royalty-free - iStock"/>
          <p:cNvSpPr>
            <a:spLocks noChangeAspect="1" noChangeArrowheads="1"/>
          </p:cNvSpPr>
          <p:nvPr/>
        </p:nvSpPr>
        <p:spPr bwMode="auto">
          <a:xfrm>
            <a:off x="2843213" y="9080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8437" name="Picture 8" descr="Более 623 600 работ на тему «корень»: стоковые фото, картинки и изображения  royalty-free - iStock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500" y="3078163"/>
            <a:ext cx="5040313" cy="377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Содержимое 2"/>
          <p:cNvSpPr txBox="1">
            <a:spLocks/>
          </p:cNvSpPr>
          <p:nvPr/>
        </p:nvSpPr>
        <p:spPr bwMode="auto">
          <a:xfrm>
            <a:off x="609600" y="412750"/>
            <a:ext cx="8229600" cy="554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4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Виды корней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ru-RU" sz="4000" b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ru-RU" sz="4000" b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ru-RU" sz="4000" b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одержимое 2"/>
          <p:cNvSpPr txBox="1">
            <a:spLocks/>
          </p:cNvSpPr>
          <p:nvPr/>
        </p:nvSpPr>
        <p:spPr>
          <a:xfrm>
            <a:off x="908050" y="1412875"/>
            <a:ext cx="3735388" cy="1728788"/>
          </a:xfrm>
          <a:prstGeom prst="rect">
            <a:avLst/>
          </a:prstGeom>
        </p:spPr>
        <p:txBody>
          <a:bodyPr>
            <a:normAutofit fontScale="55000" lnSpcReduction="2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главные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придаточные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боковые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3200" b="1" dirty="0">
              <a:latin typeface="+mn-lt"/>
              <a:cs typeface="+mn-cs"/>
            </a:endParaRP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3200" b="1" dirty="0">
              <a:latin typeface="+mn-lt"/>
              <a:cs typeface="+mn-cs"/>
            </a:endParaRPr>
          </a:p>
        </p:txBody>
      </p:sp>
      <p:pic>
        <p:nvPicPr>
          <p:cNvPr id="19459" name="Picture 2" descr="Корень — урок. Биология, 6 класс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3141663"/>
            <a:ext cx="4105275" cy="327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Правая фигурная скобка 33"/>
          <p:cNvSpPr/>
          <p:nvPr/>
        </p:nvSpPr>
        <p:spPr>
          <a:xfrm>
            <a:off x="4356100" y="1484313"/>
            <a:ext cx="215900" cy="1512887"/>
          </a:xfrm>
          <a:prstGeom prst="rightBrace">
            <a:avLst>
              <a:gd name="adj1" fmla="val 104171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9461" name="Содержимое 2"/>
          <p:cNvSpPr txBox="1">
            <a:spLocks/>
          </p:cNvSpPr>
          <p:nvPr/>
        </p:nvSpPr>
        <p:spPr bwMode="auto">
          <a:xfrm>
            <a:off x="5076825" y="1268413"/>
            <a:ext cx="38163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4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корневая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4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система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1368425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Тропизм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перемещение части растения, вызываемое внешним фактором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2" name="Содержимое 4"/>
          <p:cNvSpPr>
            <a:spLocks noGrp="1"/>
          </p:cNvSpPr>
          <p:nvPr>
            <p:ph idx="1"/>
          </p:nvPr>
        </p:nvSpPr>
        <p:spPr>
          <a:xfrm>
            <a:off x="500063" y="2571750"/>
            <a:ext cx="8229600" cy="421005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 eaLnBrk="1" hangingPunct="1"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		 отрицательный       положительный</a:t>
            </a:r>
          </a:p>
          <a:p>
            <a:pPr eaLnBrk="1" hangingPunct="1"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      (от раздражителя)       (к раздражителю)</a:t>
            </a:r>
          </a:p>
          <a:p>
            <a:pPr eaLnBrk="1" hangingPunct="1"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					</a:t>
            </a:r>
          </a:p>
          <a:p>
            <a:pPr eaLnBrk="1" hangingPunct="1">
              <a:buFont typeface="Arial" charset="0"/>
              <a:buNone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188" y="2060575"/>
            <a:ext cx="8229600" cy="1368425"/>
          </a:xfrm>
          <a:prstGeom prst="rect">
            <a:avLst/>
          </a:prstGeom>
        </p:spPr>
        <p:txBody>
          <a:bodyPr anchor="ctr">
            <a:normAutofit fontScale="825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400" dirty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4400" dirty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000" dirty="0"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4000" dirty="0"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000" dirty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cxnSp>
        <p:nvCxnSpPr>
          <p:cNvPr id="18" name="Прямая со стрелкой 17"/>
          <p:cNvCxnSpPr/>
          <p:nvPr/>
        </p:nvCxnSpPr>
        <p:spPr>
          <a:xfrm rot="5400000">
            <a:off x="2000250" y="2143126"/>
            <a:ext cx="1571625" cy="5715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6200000" flipH="1">
            <a:off x="5643563" y="2286000"/>
            <a:ext cx="1571625" cy="428625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Содержимое 4"/>
          <p:cNvSpPr>
            <a:spLocks noGrp="1"/>
          </p:cNvSpPr>
          <p:nvPr>
            <p:ph idx="1"/>
          </p:nvPr>
        </p:nvSpPr>
        <p:spPr>
          <a:xfrm>
            <a:off x="428625" y="1000125"/>
            <a:ext cx="8229600" cy="421005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eaLnBrk="1" hangingPunct="1">
              <a:buFont typeface="Arial" charset="0"/>
              <a:buNone/>
            </a:pPr>
            <a:r>
              <a:rPr lang="ru-RU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хемотропизм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- изменение направления роста органов растения под влиянием химических веществ </a:t>
            </a:r>
          </a:p>
          <a:p>
            <a:pPr eaLnBrk="1" hangingPunct="1">
              <a:buFont typeface="Arial" charset="0"/>
              <a:buNone/>
            </a:pPr>
            <a:endParaRPr lang="ru-RU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гидротропизм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- изгибы органов растений к более влажной среде</a:t>
            </a:r>
          </a:p>
          <a:p>
            <a:pPr eaLnBrk="1" hangingPunct="1">
              <a:buFont typeface="Arial" charset="0"/>
              <a:buNone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188" y="2060575"/>
            <a:ext cx="8229600" cy="1368425"/>
          </a:xfrm>
          <a:prstGeom prst="rect">
            <a:avLst/>
          </a:prstGeom>
        </p:spPr>
        <p:txBody>
          <a:bodyPr anchor="ctr">
            <a:normAutofit fontScale="825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400" dirty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4400" dirty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000" dirty="0"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4000" dirty="0"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000" dirty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21507" name="Заголовок 6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857250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Виды тропизмов</a:t>
            </a:r>
            <a:endParaRPr lang="ru-RU" sz="40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1390</TotalTime>
  <Words>699</Words>
  <Application>Microsoft Office PowerPoint</Application>
  <PresentationFormat>Экран (4:3)</PresentationFormat>
  <Paragraphs>191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1" baseType="lpstr">
      <vt:lpstr>Arial</vt:lpstr>
      <vt:lpstr>Calibri</vt:lpstr>
      <vt:lpstr>Times New Roman</vt:lpstr>
      <vt:lpstr>Тема Office</vt:lpstr>
      <vt:lpstr> Изучение движения корней гороха под воздействием внешних факторов  </vt:lpstr>
      <vt:lpstr>Цель</vt:lpstr>
      <vt:lpstr>Задачи</vt:lpstr>
      <vt:lpstr>Объект исследования     корни гороха </vt:lpstr>
      <vt:lpstr>Гипотеза </vt:lpstr>
      <vt:lpstr>    Корень- это подземный орган растения  Функции:   - закрепление в почве  - получение воды и питательных веществ  - запас веществ   </vt:lpstr>
      <vt:lpstr>Презентация PowerPoint</vt:lpstr>
      <vt:lpstr> Тропизм - перемещение части растения, вызываемое внешним фактором   </vt:lpstr>
      <vt:lpstr>Виды тропизмов</vt:lpstr>
      <vt:lpstr>Методика проведения опыта</vt:lpstr>
      <vt:lpstr>Методика проведения опыта</vt:lpstr>
      <vt:lpstr>Для проведения опытов нам понадобились:</vt:lpstr>
      <vt:lpstr> </vt:lpstr>
      <vt:lpstr> </vt:lpstr>
      <vt:lpstr>  </vt:lpstr>
      <vt:lpstr>Результаты опыта_1</vt:lpstr>
      <vt:lpstr>Результаты опыта_1</vt:lpstr>
      <vt:lpstr>Результаты опыта_1</vt:lpstr>
      <vt:lpstr>Результаты опыта_1</vt:lpstr>
      <vt:lpstr>Начало опыта_2</vt:lpstr>
      <vt:lpstr>Результаты наблюдений за движения корней гороха под воздействием  внешних факторов (2 опыт)</vt:lpstr>
      <vt:lpstr>Результаты наблюдений за движения корней гороха под воздействием  внешних факторов_2</vt:lpstr>
      <vt:lpstr>Средняя длина корней гороха (см)</vt:lpstr>
      <vt:lpstr>Развитие корневых волосков на корнях гороха (рядом с эпином) </vt:lpstr>
      <vt:lpstr>Заключение</vt:lpstr>
      <vt:lpstr>Наша гипотеза подтвердилась</vt:lpstr>
      <vt:lpstr>Презентация PowerPoint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«Pop-up» или чудо бумажных конструкций</dc:title>
  <dc:creator>User</dc:creator>
  <cp:lastModifiedBy>Горев Максим Игоревич</cp:lastModifiedBy>
  <cp:revision>92</cp:revision>
  <dcterms:created xsi:type="dcterms:W3CDTF">2022-03-24T18:10:00Z</dcterms:created>
  <dcterms:modified xsi:type="dcterms:W3CDTF">2025-12-16T05:36:28Z</dcterms:modified>
</cp:coreProperties>
</file>